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322" r:id="rId3"/>
    <p:sldId id="333" r:id="rId4"/>
    <p:sldId id="334" r:id="rId5"/>
    <p:sldId id="335" r:id="rId6"/>
    <p:sldId id="336" r:id="rId7"/>
    <p:sldId id="338" r:id="rId8"/>
    <p:sldId id="328" r:id="rId9"/>
    <p:sldId id="329" r:id="rId10"/>
    <p:sldId id="330" r:id="rId11"/>
    <p:sldId id="331" r:id="rId12"/>
    <p:sldId id="332" r:id="rId13"/>
    <p:sldId id="340" r:id="rId14"/>
    <p:sldId id="27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10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719191"/>
              </p:ext>
            </p:extLst>
          </p:nvPr>
        </p:nvGraphicFramePr>
        <p:xfrm>
          <a:off x="2924355" y="4092314"/>
          <a:ext cx="6771736" cy="698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71736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698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Изучение выявления Фишинга моделями машинного обучения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99E4E-7313-485A-8F07-D2915C56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ECC596-695C-413D-BBE7-78BC35EFE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30185"/>
            <a:ext cx="11029616" cy="4346815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лес–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основанный на концепции ансамблевого обучения. В данной концепции несколько классификаторов объединяются для улучшения производительности модели. Случайный лес состоит не из одного, а из множества деревьев решений. В задачах классификации каждый документ независимо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кдассифицируется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всеми деревьями. Класс документа определяется на основе наибольшего числа голосов среди всех деревьев.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Алгоритм случайного леса имеет следующий ряд особенностей и преимуществ: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Довольно быстро обучается.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Эффективно обрабатывает датасеты с большим числом признаков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Выполняет предсказание данных с очень высокой точностью.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Показывает хорошую эффективность даже при наличии большого числа пропусков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Хорошо обрабатываются как непрерывные, так и дискретные признаки.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Обладает высокой масштабируемостью.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640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31351-AD51-412F-A0B1-7C028D03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6F6FBB1-0ED0-43FA-9244-BC1EB86ECC55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95" y="2346917"/>
            <a:ext cx="829627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73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C1141-A4A6-436C-977C-5E6B56A9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16F6B2-D757-478C-95A6-A6647D301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899" y="2341852"/>
            <a:ext cx="10540833" cy="3686415"/>
          </a:xfrm>
        </p:spPr>
        <p:txBody>
          <a:bodyPr/>
          <a:lstStyle/>
          <a:p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eXtreme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Gradient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Boosting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оптимизированный продвинутый алгоритм машинного обучения, использующий принцип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бустинга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имеет хорошую производительность и решает большинство проблем регрессии и классификации. Использование ансамблевой техники подразумевает, что ошибки предыдущих шагов устраняются в новой модели. Отклонения прогнозов обученного ансамбля вычисляются на обучающем наборе на каждой итерации. Таким образом, оптимизация выполняется путем добавления новых древовидных прогнозов в ансамбль, уменьшая среднее отклонение модели. Эта процедура продолжается до тех пор, пока не будет достигнут требуемый уровень ошибки или критерий ранней остановки (максимальное количество деревьев или достижение заданной точности).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C307F1A-9001-4CC6-9862-502FFC01E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3" y="4795895"/>
            <a:ext cx="2674896" cy="148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329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0FA0C-2E50-D423-E1FA-CD3B4D56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Фишинга с помощью машинного обучения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A735C2A-E349-59AA-F2E2-71A05BE68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311" y="1992019"/>
            <a:ext cx="8158221" cy="472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873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635D5A-1B44-497E-93C7-33EA9CA37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867" y="1862667"/>
            <a:ext cx="11192933" cy="485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kk-KZ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лгоритмы машинного обучения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 (Decision tree);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 (Random forest);</a:t>
            </a:r>
          </a:p>
          <a:p>
            <a:pPr algn="l"/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l"/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CatBoost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l"/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AdaBoost</a:t>
            </a:r>
          </a:p>
          <a:p>
            <a:pPr algn="l"/>
            <a:endParaRPr lang="ru-RU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kk-KZ" dirty="0">
                <a:solidFill>
                  <a:srgbClr val="FFC000"/>
                </a:solidFill>
              </a:rPr>
              <a:t>Фишинга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ru-RU" dirty="0">
                <a:solidFill>
                  <a:srgbClr val="FFC000"/>
                </a:solidFill>
              </a:rPr>
              <a:t>с помощью машинного обучения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FCD5375-58B6-BBE3-FE14-3AD3BFC30A7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581024" y="1924081"/>
            <a:ext cx="10633315" cy="448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PhishTank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OpenPhish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APWG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базы фишинговых сайтов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VirusTotal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URLhaus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списки вредоносных URL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Лог-файлы прокси-серверов и веб-браузеров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DNS-запросы и сетевой трафик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фишинговых сайтов: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Длина URL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(фишинговые сайты часто используют длинные ссылки)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IP-адресов в URL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Подозрительные домены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(.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.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.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.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cf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.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gq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Подменные символы в домене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g00gle.com, paypa1.com)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HTTPS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HTTP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(многие фишинговые сайты не используют HTTPS)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Перенаправления (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редиректы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Избыточное использование вложенных &lt;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iframe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 встречаемости домена в WHOIS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9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kk-KZ" dirty="0">
                <a:solidFill>
                  <a:srgbClr val="FFC000"/>
                </a:solidFill>
              </a:rPr>
              <a:t>Фишинга</a:t>
            </a:r>
            <a:r>
              <a:rPr lang="ru-RU" dirty="0">
                <a:solidFill>
                  <a:srgbClr val="FFC000"/>
                </a:solidFill>
              </a:rPr>
              <a:t> с помощью машинного обучения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B47B0C66-CBD0-B1B2-6436-934D625DA35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823375" y="2247856"/>
            <a:ext cx="4036854" cy="3678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6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350FF-13D2-09A9-FCB7-B8DF7E94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89" y="729657"/>
            <a:ext cx="10917819" cy="986999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</a:t>
            </a:r>
            <a:r>
              <a:rPr lang="kk-KZ" dirty="0">
                <a:solidFill>
                  <a:srgbClr val="FFC000"/>
                </a:solidFill>
              </a:rPr>
              <a:t> Фишинга </a:t>
            </a:r>
            <a:r>
              <a:rPr lang="ru-RU" dirty="0">
                <a:solidFill>
                  <a:srgbClr val="FFC000"/>
                </a:solidFill>
              </a:rPr>
              <a:t>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D0CB19-A9D4-43C7-C63D-C431742CD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917818" cy="4023260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данных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применением алгоритмов машинного обучения данные должны быть очищены и преобразованы.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Очистка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(удаление дубликатов, исправление ошибок)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Токенизация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URL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(разделение домена,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поддоменов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пути)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One-Hot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(преобразование категориальных признаков)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Нормализация числовых признаков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длина URL)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Преобразование данных с помощью TF-IDF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263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60D42-D832-F14F-75E9-46154B9F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kk-KZ" dirty="0">
                <a:solidFill>
                  <a:srgbClr val="FFC000"/>
                </a:solidFill>
              </a:rPr>
              <a:t>Фишинга</a:t>
            </a:r>
            <a:r>
              <a:rPr lang="ru-RU" dirty="0">
                <a:solidFill>
                  <a:srgbClr val="FFC000"/>
                </a:solidFill>
              </a:rPr>
              <a:t> с помощью машинного обучения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24E8B1E-1404-812A-376F-B349F94635D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338397" y="2378802"/>
            <a:ext cx="5515205" cy="3340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BF03C-2829-B772-E049-A488BD4A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kk-KZ" dirty="0">
                <a:solidFill>
                  <a:srgbClr val="FFC000"/>
                </a:solidFill>
              </a:rPr>
              <a:t>фишинга</a:t>
            </a:r>
            <a:r>
              <a:rPr lang="ru-RU" dirty="0">
                <a:solidFill>
                  <a:srgbClr val="FFC000"/>
                </a:solidFill>
              </a:rPr>
              <a:t> 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E295E3-96D3-B15E-B636-665AF006A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330829"/>
            <a:ext cx="10226768" cy="379751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данных на обучающую и тестовую выборки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разделяются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 выборка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70-80%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Тестовая выборка (Test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20-30%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использовать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кросс-валидацию (k-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cross-validation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более точной оценки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40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749FC-3A32-4540-AEB2-753FC9B6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58CBA1-5CC7-4CF1-8AC9-AB79FEA40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594" y="2040730"/>
            <a:ext cx="10970348" cy="4165336"/>
          </a:xfrm>
        </p:spPr>
        <p:txBody>
          <a:bodyPr/>
          <a:lstStyle/>
          <a:p>
            <a:pPr marL="0" indent="0">
              <a:buNone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решений– метод обучения с учителем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использует набор правил для принятия решений подобно тому, как человек принимает решения. В данном методе данные разделяются на подмножества в зависимости от определенных признаков, отвечая на определенные вопросы до тех пор, пока все точки данных не будут принадлежать определенному классу. Таким образом, образуется древовидная структура с добавлением узла для каждого вопроса. Первый узел является корневым узлом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root node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классификации документов на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первом этапе выбирается слово, и все документы, содержащие его, помещаются в одну сторону, а документы, не содержащие его, помещаются в другую сторону. В результате образуются два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После этого в этих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датасетах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выбирается новое слово, и все предыдущие шаги повторяются. Так продолжается до тех пор, пока весь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будет разделен и присвоен конечным узлам. Если в конечном узле все точки данных однозначно соответствуют одному и тому же классу, то класс узла точно определен. В случае смешанных узлов алгоритм присваивает данному узлу класс с наибольшим числом точек данных, относящихся к нему.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219A0-A827-4A37-9BC8-117D389E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BA5EFE97-E8F8-4743-98AB-DBB6AB8A9C6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02" y="2113492"/>
            <a:ext cx="6672262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4788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603</TotalTime>
  <Words>711</Words>
  <Application>Microsoft Office PowerPoint</Application>
  <PresentationFormat>Широкоэкранный</PresentationFormat>
  <Paragraphs>65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Corbel</vt:lpstr>
      <vt:lpstr>Gill Sans MT</vt:lpstr>
      <vt:lpstr>Symbol</vt:lpstr>
      <vt:lpstr>Times New Roman</vt:lpstr>
      <vt:lpstr>Wingdings 2</vt:lpstr>
      <vt:lpstr>Дивиденд</vt:lpstr>
      <vt:lpstr>Лекция 10</vt:lpstr>
      <vt:lpstr>Классификация</vt:lpstr>
      <vt:lpstr>Этапы выявления Фишинга с помощью машинного обучения</vt:lpstr>
      <vt:lpstr>Этапы выявления Фишинга с помощью машинного обучения</vt:lpstr>
      <vt:lpstr>Этапы выявления Фишинга с помощью машинного обучения</vt:lpstr>
      <vt:lpstr>Этапы выявления Фишинга с помощью машинного обучения</vt:lpstr>
      <vt:lpstr>Этапы выявления фишинга с помощью машинного обучения</vt:lpstr>
      <vt:lpstr>Дерево решений</vt:lpstr>
      <vt:lpstr>Дерево решений</vt:lpstr>
      <vt:lpstr>Случайный лес</vt:lpstr>
      <vt:lpstr>Случайный лес</vt:lpstr>
      <vt:lpstr>XGboost</vt:lpstr>
      <vt:lpstr>Этапы выявления Фишинга с помощью машинного обучения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38</cp:revision>
  <dcterms:created xsi:type="dcterms:W3CDTF">2023-08-13T17:19:25Z</dcterms:created>
  <dcterms:modified xsi:type="dcterms:W3CDTF">2025-02-16T04:46:42Z</dcterms:modified>
</cp:coreProperties>
</file>